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318" r:id="rId4"/>
    <p:sldId id="306" r:id="rId5"/>
    <p:sldId id="298" r:id="rId6"/>
    <p:sldId id="307" r:id="rId7"/>
    <p:sldId id="311" r:id="rId8"/>
    <p:sldId id="310" r:id="rId9"/>
    <p:sldId id="308" r:id="rId10"/>
    <p:sldId id="299" r:id="rId11"/>
    <p:sldId id="313" r:id="rId12"/>
    <p:sldId id="300" r:id="rId13"/>
    <p:sldId id="301" r:id="rId14"/>
    <p:sldId id="305" r:id="rId15"/>
    <p:sldId id="309" r:id="rId16"/>
    <p:sldId id="287" r:id="rId17"/>
    <p:sldId id="314" r:id="rId18"/>
    <p:sldId id="315" r:id="rId19"/>
    <p:sldId id="316" r:id="rId20"/>
    <p:sldId id="317" r:id="rId21"/>
    <p:sldId id="274" r:id="rId22"/>
    <p:sldId id="279" r:id="rId23"/>
    <p:sldId id="312" r:id="rId24"/>
    <p:sldId id="291" r:id="rId25"/>
    <p:sldId id="293" r:id="rId26"/>
  </p:sldIdLst>
  <p:sldSz cx="10158413" cy="7616825"/>
  <p:notesSz cx="6881813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7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FF3300"/>
    <a:srgbClr val="00FF00"/>
    <a:srgbClr val="66FFFF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22" autoAdjust="0"/>
    <p:restoredTop sz="92308" autoAdjust="0"/>
  </p:normalViewPr>
  <p:slideViewPr>
    <p:cSldViewPr>
      <p:cViewPr varScale="1">
        <p:scale>
          <a:sx n="76" d="100"/>
          <a:sy n="76" d="100"/>
        </p:scale>
        <p:origin x="-342" y="-90"/>
      </p:cViewPr>
      <p:guideLst>
        <p:guide orient="horz" pos="2399"/>
        <p:guide pos="320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248" y="-96"/>
      </p:cViewPr>
      <p:guideLst>
        <p:guide orient="horz" pos="2928"/>
        <p:guide pos="216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8900" y="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8900" y="8832850"/>
            <a:ext cx="29829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9DBE95-012A-41EC-A421-C1E0626210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3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3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911600" y="0"/>
            <a:ext cx="2954338" cy="47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30724" name="Rectangle 1028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57288" y="709613"/>
            <a:ext cx="4622800" cy="3467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25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7413" y="4411663"/>
            <a:ext cx="5092700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26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4913"/>
            <a:ext cx="295433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27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1600" y="8824913"/>
            <a:ext cx="2954338" cy="47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69418E05-9308-4570-9D5C-27474E2DAB7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DD4C1F-C91F-4E71-96DB-DE82B1C63527}" type="slidenum">
              <a:rPr lang="en-US"/>
              <a:pPr/>
              <a:t>1</a:t>
            </a:fld>
            <a:endParaRPr lang="en-US"/>
          </a:p>
        </p:txBody>
      </p:sp>
      <p:sp>
        <p:nvSpPr>
          <p:cNvPr id="4301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AAD46B-A919-4A18-9A3F-EC53A934BCCF}" type="slidenum">
              <a:rPr lang="en-US"/>
              <a:pPr/>
              <a:t>11</a:t>
            </a:fld>
            <a:endParaRPr lang="en-US"/>
          </a:p>
        </p:txBody>
      </p:sp>
      <p:sp>
        <p:nvSpPr>
          <p:cNvPr id="225282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25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01B691-39A2-4447-B85A-9E897991729D}" type="slidenum">
              <a:rPr lang="en-US"/>
              <a:pPr/>
              <a:t>13</a:t>
            </a:fld>
            <a:endParaRPr lang="en-US"/>
          </a:p>
        </p:txBody>
      </p:sp>
      <p:sp>
        <p:nvSpPr>
          <p:cNvPr id="19865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19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r>
              <a:rPr lang="en-US"/>
              <a:t>A large eruption of Redoubt volcano began at roughly 09:24 AKDT (17:24 UTC). National Weather Service reports the cloud height to be at least 65,000 ft above sea level. 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EB16E0-829E-4383-8817-6AE2C11A7DB2}" type="slidenum">
              <a:rPr lang="en-US"/>
              <a:pPr/>
              <a:t>14</a:t>
            </a:fld>
            <a:endParaRPr lang="en-US"/>
          </a:p>
        </p:txBody>
      </p:sp>
      <p:sp>
        <p:nvSpPr>
          <p:cNvPr id="20685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6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A8EF33A-854D-40AB-B8AD-42D3806BF1B2}" type="slidenum">
              <a:rPr lang="en-US"/>
              <a:pPr/>
              <a:t>15</a:t>
            </a:fld>
            <a:endParaRPr lang="en-US"/>
          </a:p>
        </p:txBody>
      </p:sp>
      <p:sp>
        <p:nvSpPr>
          <p:cNvPr id="2170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7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A27BC9-504B-4FFA-B410-09221C21600D}" type="slidenum">
              <a:rPr lang="en-US"/>
              <a:pPr/>
              <a:t>19</a:t>
            </a:fld>
            <a:endParaRPr lang="en-US"/>
          </a:p>
        </p:txBody>
      </p:sp>
      <p:sp>
        <p:nvSpPr>
          <p:cNvPr id="23449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34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r>
              <a:rPr lang="en-US"/>
              <a:t>Lower B values in the western portion of the ash cloud may indicate a higher water content, especially since the cloud is a mid-level cloud.  Also apparent is a hotspot over Montserrat that marks the location of the erupting volcano.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94AAF8-A8F3-407C-90EF-CB7951D2D399}" type="slidenum">
              <a:rPr lang="en-US"/>
              <a:pPr/>
              <a:t>20</a:t>
            </a:fld>
            <a:endParaRPr lang="en-US"/>
          </a:p>
        </p:txBody>
      </p:sp>
      <p:sp>
        <p:nvSpPr>
          <p:cNvPr id="2365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r>
              <a:rPr lang="en-US"/>
              <a:t>An expansion of high B values (red shading) is most likely the result of an increase in solar reflectance in band 2 (3.9 um).  Note the forecast location of the ash cloud in close proximity to the observed location near 18N, 64W.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126F30-E445-4D76-8A46-4403F0B5114B}" type="slidenum">
              <a:rPr lang="en-US"/>
              <a:pPr/>
              <a:t>21</a:t>
            </a:fld>
            <a:endParaRPr lang="en-US"/>
          </a:p>
        </p:txBody>
      </p:sp>
      <p:sp>
        <p:nvSpPr>
          <p:cNvPr id="634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Summary- Self explanatory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8061C5-F6AD-48D2-B365-B1A0F8ED262B}" type="slidenum">
              <a:rPr lang="en-US"/>
              <a:pPr/>
              <a:t>22</a:t>
            </a:fld>
            <a:endParaRPr lang="en-US"/>
          </a:p>
        </p:txBody>
      </p:sp>
      <p:sp>
        <p:nvSpPr>
          <p:cNvPr id="6451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References (2)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40F39B-7809-4FC3-A019-197E0897F323}" type="slidenum">
              <a:rPr lang="en-US"/>
              <a:pPr/>
              <a:t>23</a:t>
            </a:fld>
            <a:endParaRPr lang="en-US"/>
          </a:p>
        </p:txBody>
      </p:sp>
      <p:sp>
        <p:nvSpPr>
          <p:cNvPr id="22323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References (2)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8CB526-DA51-4B00-B236-98B50201603C}" type="slidenum">
              <a:rPr lang="en-US"/>
              <a:pPr/>
              <a:t>2</a:t>
            </a:fld>
            <a:endParaRPr lang="en-US"/>
          </a:p>
        </p:txBody>
      </p:sp>
      <p:sp>
        <p:nvSpPr>
          <p:cNvPr id="44034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This lesson will focus on boundary layer structure and differences that result in fog vs. low cloud formation.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0EBE06-D26B-4566-BB9D-2A9716371528}" type="slidenum">
              <a:rPr lang="en-US"/>
              <a:pPr/>
              <a:t>3</a:t>
            </a:fld>
            <a:endParaRPr lang="en-US"/>
          </a:p>
        </p:txBody>
      </p:sp>
      <p:sp>
        <p:nvSpPr>
          <p:cNvPr id="238594" name="Text Box 2"/>
          <p:cNvSpPr txBox="1">
            <a:spLocks noChangeArrowheads="1"/>
          </p:cNvSpPr>
          <p:nvPr/>
        </p:nvSpPr>
        <p:spPr bwMode="auto">
          <a:xfrm>
            <a:off x="1152525" y="698500"/>
            <a:ext cx="4576763" cy="34861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8595" name="Text Box 3"/>
          <p:cNvSpPr txBox="1">
            <a:spLocks noChangeArrowheads="1"/>
          </p:cNvSpPr>
          <p:nvPr>
            <p:ph type="body"/>
          </p:nvPr>
        </p:nvSpPr>
        <p:spPr>
          <a:xfrm>
            <a:off x="917575" y="4416425"/>
            <a:ext cx="5043488" cy="4183063"/>
          </a:xfrm>
          <a:noFill/>
          <a:ln/>
        </p:spPr>
        <p:txBody>
          <a:bodyPr wrap="none" anchor="ctr"/>
          <a:lstStyle/>
          <a:p>
            <a:pPr defTabSz="457200"/>
            <a:r>
              <a:rPr lang="en-US"/>
              <a:t>For a more detailed background for the LCB product, please review the following VISIT lessons:</a:t>
            </a:r>
          </a:p>
          <a:p>
            <a:pPr marL="742950" lvl="1" indent="-285750" defTabSz="457200">
              <a:spcBef>
                <a:spcPts val="700"/>
              </a:spcBef>
              <a:buClr>
                <a:srgbClr val="FFFFFF"/>
              </a:buClr>
            </a:pPr>
            <a:r>
              <a:rPr lang="en-GB"/>
              <a:t>“</a:t>
            </a:r>
            <a:r>
              <a:rPr lang="en-US"/>
              <a:t>Fog Detection and Analysis with Satellite Data”</a:t>
            </a:r>
          </a:p>
          <a:p>
            <a:pPr marL="1143000" lvl="2" indent="-228600" defTabSz="457200">
              <a:spcBef>
                <a:spcPts val="700"/>
              </a:spcBef>
              <a:buClr>
                <a:srgbClr val="FFFFFF"/>
              </a:buClr>
            </a:pPr>
            <a:r>
              <a:rPr lang="en-GB">
                <a:solidFill>
                  <a:srgbClr val="66FFFF"/>
                </a:solidFill>
              </a:rPr>
              <a:t>http://rammb.cira.colostate.edu/visit/fog.html</a:t>
            </a:r>
          </a:p>
          <a:p>
            <a:pPr marL="742950" lvl="1" indent="-285750" defTabSz="457200">
              <a:spcBef>
                <a:spcPts val="700"/>
              </a:spcBef>
              <a:buClr>
                <a:srgbClr val="FFFFFF"/>
              </a:buClr>
            </a:pPr>
            <a:r>
              <a:rPr lang="en-GB"/>
              <a:t>“</a:t>
            </a:r>
            <a:r>
              <a:rPr lang="en-US"/>
              <a:t>The GOES 3.9 mm Channel”</a:t>
            </a:r>
          </a:p>
          <a:p>
            <a:pPr marL="1143000" lvl="2" indent="-228600" defTabSz="457200">
              <a:spcBef>
                <a:spcPts val="700"/>
              </a:spcBef>
              <a:buClr>
                <a:srgbClr val="FFFFFF"/>
              </a:buClr>
            </a:pPr>
            <a:r>
              <a:rPr lang="en-US"/>
              <a:t> </a:t>
            </a:r>
            <a:r>
              <a:rPr lang="en-GB">
                <a:solidFill>
                  <a:srgbClr val="66FFFF"/>
                </a:solidFill>
              </a:rPr>
              <a:t>http://rammb.cira.colostate.edu/visit/3-9.html</a:t>
            </a:r>
          </a:p>
          <a:p>
            <a:pPr defTabSz="45720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D4BBDE6-BD7C-4149-A658-B9599E073BE7}" type="slidenum">
              <a:rPr lang="en-US"/>
              <a:pPr/>
              <a:t>4</a:t>
            </a:fld>
            <a:endParaRPr lang="en-US"/>
          </a:p>
        </p:txBody>
      </p:sp>
      <p:sp>
        <p:nvSpPr>
          <p:cNvPr id="20889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8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14BCB-76C8-43BA-B146-2AFCDE1E32AE}" type="slidenum">
              <a:rPr lang="en-US"/>
              <a:pPr/>
              <a:t>6</a:t>
            </a:fld>
            <a:endParaRPr lang="en-US"/>
          </a:p>
        </p:txBody>
      </p:sp>
      <p:sp>
        <p:nvSpPr>
          <p:cNvPr id="21094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33F63B6-9A86-4BF2-9018-76F8D5D951E5}" type="slidenum">
              <a:rPr lang="en-US"/>
              <a:pPr/>
              <a:t>7</a:t>
            </a:fld>
            <a:endParaRPr lang="en-US"/>
          </a:p>
        </p:txBody>
      </p:sp>
      <p:sp>
        <p:nvSpPr>
          <p:cNvPr id="2211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150E80F-F013-4CEC-84A6-A775B3B09511}" type="slidenum">
              <a:rPr lang="en-US"/>
              <a:pPr/>
              <a:t>8</a:t>
            </a:fld>
            <a:endParaRPr lang="en-US"/>
          </a:p>
        </p:txBody>
      </p:sp>
      <p:sp>
        <p:nvSpPr>
          <p:cNvPr id="21913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19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584A124-90D7-4BCF-994F-C3C18055A696}" type="slidenum">
              <a:rPr lang="en-US"/>
              <a:pPr/>
              <a:t>9</a:t>
            </a:fld>
            <a:endParaRPr lang="en-US"/>
          </a:p>
        </p:txBody>
      </p:sp>
      <p:sp>
        <p:nvSpPr>
          <p:cNvPr id="214018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214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31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C2AB4C0-73C1-4FF5-BFE4-C823F2F4075C}" type="slidenum">
              <a:rPr lang="en-US"/>
              <a:pPr/>
              <a:t>10</a:t>
            </a:fld>
            <a:endParaRPr lang="en-US"/>
          </a:p>
        </p:txBody>
      </p:sp>
      <p:sp>
        <p:nvSpPr>
          <p:cNvPr id="195586" name="Rectangle 2"/>
          <p:cNvSpPr>
            <a:spLocks noChangeArrowheads="1" noTextEdit="1"/>
          </p:cNvSpPr>
          <p:nvPr>
            <p:ph type="sldImg"/>
          </p:nvPr>
        </p:nvSpPr>
        <p:spPr>
          <a:xfrm>
            <a:off x="1117600" y="696913"/>
            <a:ext cx="4648200" cy="3486150"/>
          </a:xfrm>
          <a:ln/>
        </p:spPr>
      </p:sp>
      <p:sp>
        <p:nvSpPr>
          <p:cNvPr id="195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975" y="4416425"/>
            <a:ext cx="5503863" cy="4183063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5375"/>
            <a:ext cx="8634413" cy="16335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6413"/>
            <a:ext cx="7110413" cy="19462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4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0413" y="676275"/>
            <a:ext cx="6326187" cy="60944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3" y="676275"/>
            <a:ext cx="8637587" cy="127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760413" y="2200275"/>
            <a:ext cx="4241800" cy="4570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2200275"/>
            <a:ext cx="4243387" cy="4570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0413" y="676275"/>
            <a:ext cx="8637587" cy="1270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0413" y="2200275"/>
            <a:ext cx="4241800" cy="22082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760413" y="4560888"/>
            <a:ext cx="424180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5154613" y="2200275"/>
            <a:ext cx="4243387" cy="4570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760413" y="676275"/>
            <a:ext cx="8637587" cy="60944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688" y="4894263"/>
            <a:ext cx="8636000" cy="15128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1688" y="3228975"/>
            <a:ext cx="8636000" cy="1665288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0413" y="2200275"/>
            <a:ext cx="4241800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4613" y="2200275"/>
            <a:ext cx="4243387" cy="45704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2413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7863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7863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89450" cy="43878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1688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78488" cy="65008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1688" cy="52101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2413"/>
            <a:ext cx="6096000" cy="628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04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1063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0413" y="676275"/>
            <a:ext cx="8637587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65" tIns="50782" rIns="101565" bIns="5078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0413" y="2200275"/>
            <a:ext cx="8637587" cy="457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565" tIns="50782" rIns="101565" bIns="5078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2" name="Picture 8" descr="noaasml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0" y="6686550"/>
            <a:ext cx="930275" cy="930275"/>
          </a:xfrm>
          <a:prstGeom prst="rect">
            <a:avLst/>
          </a:prstGeom>
          <a:noFill/>
        </p:spPr>
      </p:pic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878138" y="6807200"/>
            <a:ext cx="3851275" cy="83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565" tIns="50782" rIns="101565" bIns="50782">
            <a:spAutoFit/>
          </a:bodyPr>
          <a:lstStyle/>
          <a:p>
            <a:pPr defTabSz="1016000"/>
            <a:r>
              <a:rPr lang="en-GB" sz="1600">
                <a:solidFill>
                  <a:schemeClr val="accent1"/>
                </a:solidFill>
              </a:rPr>
              <a:t>VISIT, Volcanic Ash Detection using GOES</a:t>
            </a:r>
          </a:p>
          <a:p>
            <a:pPr defTabSz="1016000"/>
            <a:r>
              <a:rPr lang="en-GB" sz="1600">
                <a:solidFill>
                  <a:schemeClr val="accent1"/>
                </a:solidFill>
              </a:rPr>
              <a:t>     Ken Pryor (NOAA/NESDIS/STAR)</a:t>
            </a:r>
          </a:p>
          <a:p>
            <a:pPr defTabSz="1016000"/>
            <a:endParaRPr lang="en-US" sz="1600">
              <a:solidFill>
                <a:schemeClr val="accent1"/>
              </a:solidFill>
            </a:endParaRP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039100" y="6770688"/>
            <a:ext cx="2119313" cy="846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+mj-lt"/>
          <a:ea typeface="+mj-ea"/>
          <a:cs typeface="+mj-cs"/>
        </a:defRPr>
      </a:lvl1pPr>
      <a:lvl2pPr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2pPr>
      <a:lvl3pPr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3pPr>
      <a:lvl4pPr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4pPr>
      <a:lvl5pPr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5pPr>
      <a:lvl6pPr marL="457200"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6pPr>
      <a:lvl7pPr marL="914400"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7pPr>
      <a:lvl8pPr marL="1371600"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8pPr>
      <a:lvl9pPr marL="1828800" algn="ctr" defTabSz="1016000" rtl="0" fontAlgn="base">
        <a:spcBef>
          <a:spcPct val="0"/>
        </a:spcBef>
        <a:spcAft>
          <a:spcPct val="0"/>
        </a:spcAft>
        <a:defRPr sz="4900">
          <a:solidFill>
            <a:srgbClr val="FFFF00"/>
          </a:solidFill>
          <a:latin typeface="Verdana" pitchFamily="34" charset="0"/>
        </a:defRPr>
      </a:lvl9pPr>
    </p:titleStyle>
    <p:bodyStyle>
      <a:lvl1pPr marL="381000" indent="-381000" algn="l" defTabSz="1016000" rtl="0" fontAlgn="base">
        <a:spcBef>
          <a:spcPct val="20000"/>
        </a:spcBef>
        <a:spcAft>
          <a:spcPct val="0"/>
        </a:spcAft>
        <a:buChar char="•"/>
        <a:defRPr sz="3600">
          <a:solidFill>
            <a:srgbClr val="66FFFF"/>
          </a:solidFill>
          <a:latin typeface="+mn-lt"/>
          <a:ea typeface="+mn-ea"/>
          <a:cs typeface="+mn-cs"/>
        </a:defRPr>
      </a:lvl1pPr>
      <a:lvl2pPr marL="825500" indent="-317500" algn="l" defTabSz="1016000" rtl="0" fontAlgn="base">
        <a:spcBef>
          <a:spcPct val="20000"/>
        </a:spcBef>
        <a:spcAft>
          <a:spcPct val="0"/>
        </a:spcAft>
        <a:buChar char="–"/>
        <a:defRPr sz="3100">
          <a:solidFill>
            <a:srgbClr val="66FFFF"/>
          </a:solidFill>
          <a:latin typeface="+mn-lt"/>
        </a:defRPr>
      </a:lvl2pPr>
      <a:lvl3pPr marL="1268413" indent="-252413" algn="l" defTabSz="1016000" rtl="0" fontAlgn="base">
        <a:spcBef>
          <a:spcPct val="20000"/>
        </a:spcBef>
        <a:spcAft>
          <a:spcPct val="0"/>
        </a:spcAft>
        <a:buChar char="•"/>
        <a:defRPr sz="2700">
          <a:solidFill>
            <a:schemeClr val="bg1"/>
          </a:solidFill>
          <a:latin typeface="+mn-lt"/>
        </a:defRPr>
      </a:lvl3pPr>
      <a:lvl4pPr marL="1776413" indent="-254000" algn="l" defTabSz="1016000" rtl="0" fontAlgn="base">
        <a:spcBef>
          <a:spcPct val="20000"/>
        </a:spcBef>
        <a:spcAft>
          <a:spcPct val="0"/>
        </a:spcAft>
        <a:buChar char="–"/>
        <a:defRPr sz="2300">
          <a:solidFill>
            <a:srgbClr val="66FFFF"/>
          </a:solidFill>
          <a:latin typeface="Times New Roman" pitchFamily="18" charset="0"/>
        </a:defRPr>
      </a:lvl4pPr>
      <a:lvl5pPr marL="2286000" indent="-255588" algn="l" defTabSz="1016000" rtl="0" fontAlgn="base">
        <a:spcBef>
          <a:spcPct val="20000"/>
        </a:spcBef>
        <a:spcAft>
          <a:spcPct val="0"/>
        </a:spcAft>
        <a:buChar char="»"/>
        <a:defRPr sz="2300">
          <a:solidFill>
            <a:srgbClr val="66FFFF"/>
          </a:solidFill>
          <a:latin typeface="Times New Roman" pitchFamily="18" charset="0"/>
        </a:defRPr>
      </a:lvl5pPr>
      <a:lvl6pPr marL="2743200" indent="-255588" algn="l" defTabSz="1016000" rtl="0" fontAlgn="base">
        <a:spcBef>
          <a:spcPct val="20000"/>
        </a:spcBef>
        <a:spcAft>
          <a:spcPct val="0"/>
        </a:spcAft>
        <a:buChar char="»"/>
        <a:defRPr sz="2300">
          <a:solidFill>
            <a:srgbClr val="66FFFF"/>
          </a:solidFill>
          <a:latin typeface="Times New Roman" pitchFamily="18" charset="0"/>
        </a:defRPr>
      </a:lvl6pPr>
      <a:lvl7pPr marL="3200400" indent="-255588" algn="l" defTabSz="1016000" rtl="0" fontAlgn="base">
        <a:spcBef>
          <a:spcPct val="20000"/>
        </a:spcBef>
        <a:spcAft>
          <a:spcPct val="0"/>
        </a:spcAft>
        <a:buChar char="»"/>
        <a:defRPr sz="2300">
          <a:solidFill>
            <a:srgbClr val="66FFFF"/>
          </a:solidFill>
          <a:latin typeface="Times New Roman" pitchFamily="18" charset="0"/>
        </a:defRPr>
      </a:lvl7pPr>
      <a:lvl8pPr marL="3657600" indent="-255588" algn="l" defTabSz="1016000" rtl="0" fontAlgn="base">
        <a:spcBef>
          <a:spcPct val="20000"/>
        </a:spcBef>
        <a:spcAft>
          <a:spcPct val="0"/>
        </a:spcAft>
        <a:buChar char="»"/>
        <a:defRPr sz="2300">
          <a:solidFill>
            <a:srgbClr val="66FFFF"/>
          </a:solidFill>
          <a:latin typeface="Times New Roman" pitchFamily="18" charset="0"/>
        </a:defRPr>
      </a:lvl8pPr>
      <a:lvl9pPr marL="4114800" indent="-255588" algn="l" defTabSz="1016000" rtl="0" fontAlgn="base">
        <a:spcBef>
          <a:spcPct val="20000"/>
        </a:spcBef>
        <a:spcAft>
          <a:spcPct val="0"/>
        </a:spcAft>
        <a:buChar char="»"/>
        <a:defRPr sz="2300">
          <a:solidFill>
            <a:srgbClr val="66FFFF"/>
          </a:solidFill>
          <a:latin typeface="Times New Roman" pitchFamily="18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orbit.nesdis.noaa.gov/smcd/opdb/aviation/volc.html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bit.nesdis.noaa.gov/smcd/opdb/aviation/volc.html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60400" y="684213"/>
            <a:ext cx="8888413" cy="2454275"/>
          </a:xfrm>
        </p:spPr>
        <p:txBody>
          <a:bodyPr/>
          <a:lstStyle/>
          <a:p>
            <a:r>
              <a:rPr lang="en-US" sz="4400" b="1"/>
              <a:t>Volcanic Ash Detection Using GOES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0" y="3892550"/>
            <a:ext cx="7110413" cy="2116138"/>
          </a:xfrm>
          <a:noFill/>
        </p:spPr>
        <p:txBody>
          <a:bodyPr/>
          <a:lstStyle/>
          <a:p>
            <a:r>
              <a:rPr lang="en-US" sz="3100">
                <a:solidFill>
                  <a:schemeClr val="tx1"/>
                </a:solidFill>
              </a:rPr>
              <a:t>Ken Pryor</a:t>
            </a:r>
          </a:p>
          <a:p>
            <a:r>
              <a:rPr lang="en-US" sz="2300">
                <a:solidFill>
                  <a:schemeClr val="tx1"/>
                </a:solidFill>
              </a:rPr>
              <a:t>NOAA/NESDIS/STAR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62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303213"/>
            <a:ext cx="8637588" cy="1270000"/>
          </a:xfrm>
        </p:spPr>
        <p:txBody>
          <a:bodyPr/>
          <a:lstStyle/>
          <a:p>
            <a:pPr defTabSz="914400"/>
            <a:r>
              <a:rPr lang="en-US" sz="4000" b="1"/>
              <a:t>Detection Technique</a:t>
            </a:r>
            <a:r>
              <a:rPr lang="en-US"/>
              <a:t> </a:t>
            </a:r>
          </a:p>
        </p:txBody>
      </p:sp>
      <p:sp>
        <p:nvSpPr>
          <p:cNvPr id="194571" name="Text Box 11"/>
          <p:cNvSpPr txBox="1">
            <a:spLocks noChangeArrowheads="1"/>
          </p:cNvSpPr>
          <p:nvPr/>
        </p:nvSpPr>
        <p:spPr bwMode="auto">
          <a:xfrm>
            <a:off x="1635125" y="6099175"/>
            <a:ext cx="32924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r>
              <a:rPr lang="en-US">
                <a:solidFill>
                  <a:srgbClr val="FFFF00"/>
                </a:solidFill>
              </a:rPr>
              <a:t>GOES-West Method</a:t>
            </a:r>
          </a:p>
        </p:txBody>
      </p:sp>
      <p:sp>
        <p:nvSpPr>
          <p:cNvPr id="194572" name="Text Box 12"/>
          <p:cNvSpPr txBox="1">
            <a:spLocks noChangeArrowheads="1"/>
          </p:cNvSpPr>
          <p:nvPr/>
        </p:nvSpPr>
        <p:spPr bwMode="auto">
          <a:xfrm>
            <a:off x="1101725" y="6175375"/>
            <a:ext cx="3749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194573" name="Text Box 13"/>
          <p:cNvSpPr txBox="1">
            <a:spLocks noChangeArrowheads="1"/>
          </p:cNvSpPr>
          <p:nvPr/>
        </p:nvSpPr>
        <p:spPr bwMode="auto">
          <a:xfrm>
            <a:off x="6740525" y="6099175"/>
            <a:ext cx="31400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194574" name="Text Box 14"/>
          <p:cNvSpPr txBox="1">
            <a:spLocks noChangeArrowheads="1"/>
          </p:cNvSpPr>
          <p:nvPr/>
        </p:nvSpPr>
        <p:spPr bwMode="auto">
          <a:xfrm>
            <a:off x="5368925" y="6175375"/>
            <a:ext cx="42068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194575" name="Text Box 15"/>
          <p:cNvSpPr txBox="1">
            <a:spLocks noChangeArrowheads="1"/>
          </p:cNvSpPr>
          <p:nvPr/>
        </p:nvSpPr>
        <p:spPr bwMode="auto">
          <a:xfrm>
            <a:off x="5765800" y="1598613"/>
            <a:ext cx="30511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16000"/>
            <a:r>
              <a:rPr lang="en-US">
                <a:solidFill>
                  <a:srgbClr val="FFFF00"/>
                </a:solidFill>
              </a:rPr>
              <a:t>GOES-West Method</a:t>
            </a:r>
          </a:p>
        </p:txBody>
      </p:sp>
      <p:pic>
        <p:nvPicPr>
          <p:cNvPr id="194583" name="Picture 23" descr="volfig1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12800" y="1754188"/>
            <a:ext cx="3886200" cy="2587625"/>
          </a:xfrm>
          <a:noFill/>
          <a:ln/>
        </p:spPr>
      </p:pic>
      <p:pic>
        <p:nvPicPr>
          <p:cNvPr id="194585" name="Picture 25" descr="volfig2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812800" y="4341813"/>
            <a:ext cx="3886200" cy="2428875"/>
          </a:xfrm>
          <a:noFill/>
          <a:ln/>
        </p:spPr>
      </p:pic>
      <p:pic>
        <p:nvPicPr>
          <p:cNvPr id="194590" name="Picture 30" descr="tvap_1830"/>
          <p:cNvPicPr>
            <a:picLocks noChangeAspect="1" noChangeArrowheads="1"/>
          </p:cNvPicPr>
          <p:nvPr>
            <p:ph sz="half" idx="3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154613" y="2360613"/>
            <a:ext cx="4649787" cy="3760787"/>
          </a:xfrm>
          <a:noFill/>
          <a:ln/>
        </p:spPr>
      </p:pic>
      <p:sp>
        <p:nvSpPr>
          <p:cNvPr id="194588" name="Line 28"/>
          <p:cNvSpPr>
            <a:spLocks noChangeShapeType="1"/>
          </p:cNvSpPr>
          <p:nvPr/>
        </p:nvSpPr>
        <p:spPr bwMode="auto">
          <a:xfrm flipV="1">
            <a:off x="3556000" y="3960813"/>
            <a:ext cx="3581400" cy="16002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587" name="Line 27"/>
          <p:cNvSpPr>
            <a:spLocks noChangeShapeType="1"/>
          </p:cNvSpPr>
          <p:nvPr/>
        </p:nvSpPr>
        <p:spPr bwMode="auto">
          <a:xfrm>
            <a:off x="4318000" y="2970213"/>
            <a:ext cx="2971800" cy="685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sz="4000" b="1"/>
              <a:t>Detection Technique</a:t>
            </a:r>
            <a:r>
              <a:rPr lang="en-US"/>
              <a:t> </a:t>
            </a:r>
          </a:p>
        </p:txBody>
      </p:sp>
      <p:pic>
        <p:nvPicPr>
          <p:cNvPr id="224260" name="Picture 4" descr="goes12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5600" y="2208213"/>
            <a:ext cx="4487863" cy="4419600"/>
          </a:xfrm>
          <a:noFill/>
          <a:ln/>
        </p:spPr>
      </p:pic>
      <p:sp>
        <p:nvSpPr>
          <p:cNvPr id="224262" name="Text Box 6"/>
          <p:cNvSpPr txBox="1">
            <a:spLocks noChangeArrowheads="1"/>
          </p:cNvSpPr>
          <p:nvPr/>
        </p:nvSpPr>
        <p:spPr bwMode="auto">
          <a:xfrm>
            <a:off x="1101725" y="6175375"/>
            <a:ext cx="3749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24263" name="Text Box 7"/>
          <p:cNvSpPr txBox="1">
            <a:spLocks noChangeArrowheads="1"/>
          </p:cNvSpPr>
          <p:nvPr/>
        </p:nvSpPr>
        <p:spPr bwMode="auto">
          <a:xfrm>
            <a:off x="6740525" y="6099175"/>
            <a:ext cx="31400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24264" name="Text Box 8"/>
          <p:cNvSpPr txBox="1">
            <a:spLocks noChangeArrowheads="1"/>
          </p:cNvSpPr>
          <p:nvPr/>
        </p:nvSpPr>
        <p:spPr bwMode="auto">
          <a:xfrm>
            <a:off x="5368925" y="6175375"/>
            <a:ext cx="42068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24265" name="Text Box 9"/>
          <p:cNvSpPr txBox="1">
            <a:spLocks noChangeArrowheads="1"/>
          </p:cNvSpPr>
          <p:nvPr/>
        </p:nvSpPr>
        <p:spPr bwMode="auto">
          <a:xfrm>
            <a:off x="6223000" y="1827213"/>
            <a:ext cx="2936875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16000"/>
            <a:r>
              <a:rPr lang="en-US">
                <a:solidFill>
                  <a:srgbClr val="FFFF00"/>
                </a:solidFill>
              </a:rPr>
              <a:t>GOES-East Method</a:t>
            </a:r>
          </a:p>
        </p:txBody>
      </p:sp>
      <p:pic>
        <p:nvPicPr>
          <p:cNvPr id="224272" name="Picture 16" descr="tvap_061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54613" y="2360613"/>
            <a:ext cx="4802187" cy="3854450"/>
          </a:xfrm>
          <a:noFill/>
          <a:ln/>
        </p:spPr>
      </p:pic>
      <p:sp>
        <p:nvSpPr>
          <p:cNvPr id="224270" name="Line 14"/>
          <p:cNvSpPr>
            <a:spLocks noChangeShapeType="1"/>
          </p:cNvSpPr>
          <p:nvPr/>
        </p:nvSpPr>
        <p:spPr bwMode="auto">
          <a:xfrm>
            <a:off x="3860800" y="4189413"/>
            <a:ext cx="3276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sz="3600" b="1"/>
              <a:t>Volcanic Ash Detection:</a:t>
            </a:r>
            <a:br>
              <a:rPr lang="en-US" sz="3600" b="1"/>
            </a:br>
            <a:r>
              <a:rPr lang="en-US" sz="3600" b="1"/>
              <a:t>GOES Products </a:t>
            </a:r>
            <a:br>
              <a:rPr lang="en-US" sz="3600" b="1"/>
            </a:br>
            <a:r>
              <a:rPr lang="en-US" sz="4100" b="1" i="1"/>
              <a:t> </a:t>
            </a:r>
          </a:p>
        </p:txBody>
      </p:sp>
      <p:pic>
        <p:nvPicPr>
          <p:cNvPr id="196616" name="Picture 8" descr="AKEXP18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03200" y="2208213"/>
            <a:ext cx="4799013" cy="3962400"/>
          </a:xfrm>
          <a:noFill/>
          <a:ln/>
        </p:spPr>
      </p:pic>
      <p:pic>
        <p:nvPicPr>
          <p:cNvPr id="196619" name="Picture 11" descr="tvap_1830"/>
          <p:cNvPicPr>
            <a:picLocks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54613" y="2208213"/>
            <a:ext cx="4802187" cy="3962400"/>
          </a:xfrm>
          <a:noFill/>
          <a:ln/>
        </p:spPr>
      </p:pic>
      <p:sp>
        <p:nvSpPr>
          <p:cNvPr id="196620" name="Rectangle 12"/>
          <p:cNvSpPr>
            <a:spLocks noChangeArrowheads="1"/>
          </p:cNvSpPr>
          <p:nvPr/>
        </p:nvSpPr>
        <p:spPr bwMode="auto">
          <a:xfrm>
            <a:off x="584200" y="6094413"/>
            <a:ext cx="914082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565" tIns="50782" rIns="101565" bIns="50782">
            <a:spAutoFit/>
          </a:bodyPr>
          <a:lstStyle/>
          <a:p>
            <a:pPr defTabSz="1016000"/>
            <a:r>
              <a:rPr lang="en-US" sz="2300" b="1" i="1">
                <a:solidFill>
                  <a:srgbClr val="FFFF00"/>
                </a:solidFill>
                <a:latin typeface="Arial" charset="0"/>
                <a:hlinkClick r:id="rId4"/>
              </a:rPr>
              <a:t>http://www.orbit.nesdis.noaa.gov/smcd/opdb/aviation/volc.html</a:t>
            </a:r>
            <a:endParaRPr lang="en-US" sz="2300" b="1" i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6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36600" y="227013"/>
            <a:ext cx="8634413" cy="1268412"/>
          </a:xfrm>
        </p:spPr>
        <p:txBody>
          <a:bodyPr/>
          <a:lstStyle/>
          <a:p>
            <a:pPr defTabSz="914400"/>
            <a:r>
              <a:rPr lang="en-US" sz="3600" b="1"/>
              <a:t>Volcanic Ash Detection:</a:t>
            </a:r>
            <a:br>
              <a:rPr lang="en-US" sz="3600" b="1"/>
            </a:br>
            <a:r>
              <a:rPr lang="en-US" sz="3600" b="1"/>
              <a:t>User Example </a:t>
            </a:r>
            <a:br>
              <a:rPr lang="en-US" sz="3600" b="1"/>
            </a:br>
            <a:r>
              <a:rPr lang="en-US" sz="4100" b="1" i="1"/>
              <a:t> </a:t>
            </a:r>
          </a:p>
        </p:txBody>
      </p:sp>
      <p:pic>
        <p:nvPicPr>
          <p:cNvPr id="197637" name="Picture 5" descr="FVAK23PAWU_09085174806"/>
          <p:cNvPicPr>
            <a:picLocks noChangeAspect="1" noChangeArrowheads="1"/>
          </p:cNvPicPr>
          <p:nvPr>
            <p:ph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736600" y="1141413"/>
            <a:ext cx="8637588" cy="5386387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508000"/>
            <a:ext cx="8637587" cy="930275"/>
          </a:xfrm>
        </p:spPr>
        <p:txBody>
          <a:bodyPr/>
          <a:lstStyle/>
          <a:p>
            <a:r>
              <a:rPr lang="en-US" sz="4800" b="1"/>
              <a:t>Limitations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354138"/>
            <a:ext cx="9394825" cy="516255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Within hours of an eruption, the presence of copious amounts of water in the volcanic eruption cloud often results in non-discrimination of ash (Ellrod and Connell 1999). </a:t>
            </a:r>
          </a:p>
          <a:p>
            <a:pPr>
              <a:lnSpc>
                <a:spcPct val="90000"/>
              </a:lnSpc>
            </a:pPr>
            <a:r>
              <a:rPr lang="en-US" sz="2800"/>
              <a:t>Deep moist tropical conditions can mask the presence of volcanic ash, or prevent clear discrimination of the ash from meteorological clouds:</a:t>
            </a:r>
          </a:p>
          <a:p>
            <a:pPr>
              <a:lnSpc>
                <a:spcPct val="90000"/>
              </a:lnSpc>
            </a:pPr>
            <a:r>
              <a:rPr lang="en-US" sz="2800"/>
              <a:t>Especially applicable to eruptions of smaller volcanoes that emit ash into the lower and middle troposphere, such as the Soufriere Hills volcano.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508000"/>
            <a:ext cx="8637587" cy="930275"/>
          </a:xfrm>
        </p:spPr>
        <p:txBody>
          <a:bodyPr/>
          <a:lstStyle/>
          <a:p>
            <a:r>
              <a:rPr lang="en-US" sz="4800" b="1"/>
              <a:t>Limitations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522413"/>
            <a:ext cx="9394825" cy="51625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Loss of band 5(12um) with GOES-12 (Ellrod and Schreiner 2004):</a:t>
            </a:r>
          </a:p>
          <a:p>
            <a:pPr>
              <a:lnSpc>
                <a:spcPct val="80000"/>
              </a:lnSpc>
            </a:pPr>
            <a:r>
              <a:rPr lang="en-US" sz="2800"/>
              <a:t>An important modification to the GOES-12 Imager was the replacement of 4 km resolution, 12 um IR band 5 with lower resolution (8 km) IR band 6 centered near 13.3 um. </a:t>
            </a:r>
          </a:p>
          <a:p>
            <a:pPr>
              <a:lnSpc>
                <a:spcPct val="80000"/>
              </a:lnSpc>
            </a:pPr>
            <a:r>
              <a:rPr lang="en-US" sz="2800"/>
              <a:t>The 12 um band will not be restored until GOES-R becomes operational. </a:t>
            </a:r>
          </a:p>
          <a:p>
            <a:pPr>
              <a:lnSpc>
                <a:spcPct val="80000"/>
              </a:lnSpc>
            </a:pPr>
            <a:r>
              <a:rPr lang="en-US" sz="2800"/>
              <a:t>Some degradation of remote sensing of volcanic ash is likely, leading to both underdetection of thin ash, and an increase in the area of ‘‘false’’ ash, resulting in possible over-warning for aviation advisories.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94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60413" y="2365375"/>
            <a:ext cx="8637587" cy="1633538"/>
          </a:xfrm>
        </p:spPr>
        <p:txBody>
          <a:bodyPr/>
          <a:lstStyle/>
          <a:p>
            <a:r>
              <a:rPr lang="en-US"/>
              <a:t>Case Studies/Exercises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500"/>
              <a:t>Case 1:  Redoubt, Alaska</a:t>
            </a:r>
            <a:br>
              <a:rPr lang="en-US" sz="4500"/>
            </a:br>
            <a:r>
              <a:rPr lang="en-US" sz="4500"/>
              <a:t>26 March 2009</a:t>
            </a:r>
          </a:p>
        </p:txBody>
      </p:sp>
      <p:sp>
        <p:nvSpPr>
          <p:cNvPr id="230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/>
              <a:t>Daytime eruption</a:t>
            </a:r>
          </a:p>
          <a:p>
            <a:pPr>
              <a:lnSpc>
                <a:spcPct val="90000"/>
              </a:lnSpc>
            </a:pPr>
            <a:r>
              <a:rPr lang="en-US"/>
              <a:t>Explosive eruption at 1724 UTC (0924 AKDT).</a:t>
            </a:r>
          </a:p>
          <a:p>
            <a:pPr>
              <a:lnSpc>
                <a:spcPct val="90000"/>
              </a:lnSpc>
            </a:pPr>
            <a:r>
              <a:rPr lang="en-US"/>
              <a:t>Ash cloud height of 65,000 ft above MSL with pilot reports of a plume height of 60,000 ft.</a:t>
            </a:r>
          </a:p>
          <a:p>
            <a:pPr>
              <a:lnSpc>
                <a:spcPct val="90000"/>
              </a:lnSpc>
            </a:pPr>
            <a:r>
              <a:rPr lang="en-US"/>
              <a:t>Ashfall advisory was issued for the western Kenai Peninsula.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Case 2: Soufriere Hills,</a:t>
            </a:r>
            <a:br>
              <a:rPr lang="en-US" sz="4000"/>
            </a:br>
            <a:r>
              <a:rPr lang="en-US" sz="4000"/>
              <a:t>West Indies, 10 January 2009</a:t>
            </a:r>
            <a:br>
              <a:rPr lang="en-US" sz="4000"/>
            </a:br>
            <a:endParaRPr lang="en-US" sz="4000"/>
          </a:p>
        </p:txBody>
      </p:sp>
      <p:sp>
        <p:nvSpPr>
          <p:cNvPr id="232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903413"/>
            <a:ext cx="8637588" cy="4570412"/>
          </a:xfrm>
        </p:spPr>
        <p:txBody>
          <a:bodyPr/>
          <a:lstStyle/>
          <a:p>
            <a:r>
              <a:rPr lang="en-US"/>
              <a:t>Nighttime eruption</a:t>
            </a:r>
          </a:p>
          <a:p>
            <a:r>
              <a:rPr lang="en-US"/>
              <a:t>Explosive eruption at 0530 UTC.</a:t>
            </a:r>
          </a:p>
          <a:p>
            <a:r>
              <a:rPr lang="en-US"/>
              <a:t>Ash cloud height was estimated as high as 22,000 ft above MSL. </a:t>
            </a:r>
          </a:p>
          <a:p>
            <a:r>
              <a:rPr lang="en-US"/>
              <a:t>Lower level ash emissions with height estimated near 8,000 ft above MSL.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sz="4000" b="1"/>
              <a:t>0615Z Observation</a:t>
            </a:r>
            <a:endParaRPr lang="en-US"/>
          </a:p>
        </p:txBody>
      </p:sp>
      <p:sp>
        <p:nvSpPr>
          <p:cNvPr id="233476" name="Text Box 4"/>
          <p:cNvSpPr txBox="1">
            <a:spLocks noChangeArrowheads="1"/>
          </p:cNvSpPr>
          <p:nvPr/>
        </p:nvSpPr>
        <p:spPr bwMode="auto">
          <a:xfrm>
            <a:off x="1101725" y="6175375"/>
            <a:ext cx="3749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33477" name="Text Box 5"/>
          <p:cNvSpPr txBox="1">
            <a:spLocks noChangeArrowheads="1"/>
          </p:cNvSpPr>
          <p:nvPr/>
        </p:nvSpPr>
        <p:spPr bwMode="auto">
          <a:xfrm>
            <a:off x="6740525" y="6099175"/>
            <a:ext cx="31400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33478" name="Text Box 6"/>
          <p:cNvSpPr txBox="1">
            <a:spLocks noChangeArrowheads="1"/>
          </p:cNvSpPr>
          <p:nvPr/>
        </p:nvSpPr>
        <p:spPr bwMode="auto">
          <a:xfrm>
            <a:off x="5368925" y="6175375"/>
            <a:ext cx="42068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pic>
        <p:nvPicPr>
          <p:cNvPr id="233483" name="Picture 11" descr="0615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79400" y="2544763"/>
            <a:ext cx="4722813" cy="3521075"/>
          </a:xfrm>
          <a:noFill/>
          <a:ln/>
        </p:spPr>
      </p:pic>
      <p:pic>
        <p:nvPicPr>
          <p:cNvPr id="233485" name="Picture 13" descr="tvap_061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54613" y="2513013"/>
            <a:ext cx="4573587" cy="3535362"/>
          </a:xfrm>
          <a:noFill/>
          <a:ln/>
        </p:spPr>
      </p:pic>
      <p:sp>
        <p:nvSpPr>
          <p:cNvPr id="233481" name="Line 9"/>
          <p:cNvSpPr>
            <a:spLocks noChangeShapeType="1"/>
          </p:cNvSpPr>
          <p:nvPr/>
        </p:nvSpPr>
        <p:spPr bwMode="auto">
          <a:xfrm>
            <a:off x="3860800" y="4189413"/>
            <a:ext cx="3276600" cy="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76275"/>
            <a:ext cx="8637587" cy="931863"/>
          </a:xfrm>
        </p:spPr>
        <p:txBody>
          <a:bodyPr/>
          <a:lstStyle/>
          <a:p>
            <a:r>
              <a:rPr lang="en-US" sz="4000" b="1"/>
              <a:t>Outline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1524000"/>
            <a:ext cx="9142413" cy="4738688"/>
          </a:xfrm>
        </p:spPr>
        <p:txBody>
          <a:bodyPr/>
          <a:lstStyle/>
          <a:p>
            <a:r>
              <a:rPr lang="en-US"/>
              <a:t>Introduction</a:t>
            </a:r>
          </a:p>
          <a:p>
            <a:r>
              <a:rPr lang="en-US"/>
              <a:t>Volcanic Ash Detection</a:t>
            </a:r>
          </a:p>
          <a:p>
            <a:pPr lvl="1"/>
            <a:r>
              <a:rPr lang="en-US"/>
              <a:t>Application of GOES IR channel data</a:t>
            </a:r>
          </a:p>
          <a:p>
            <a:pPr lvl="1"/>
            <a:r>
              <a:rPr lang="en-US"/>
              <a:t>Explanation of detection technique</a:t>
            </a:r>
          </a:p>
          <a:p>
            <a:r>
              <a:rPr lang="en-US"/>
              <a:t>Case studies/exercises</a:t>
            </a:r>
          </a:p>
          <a:p>
            <a:r>
              <a:rPr lang="en-US"/>
              <a:t>Summary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defTabSz="914400"/>
            <a:r>
              <a:rPr lang="en-US" sz="4000" b="1"/>
              <a:t>1230Z Forecast</a:t>
            </a:r>
            <a:endParaRPr lang="en-US"/>
          </a:p>
        </p:txBody>
      </p:sp>
      <p:sp>
        <p:nvSpPr>
          <p:cNvPr id="235523" name="Text Box 3"/>
          <p:cNvSpPr txBox="1">
            <a:spLocks noChangeArrowheads="1"/>
          </p:cNvSpPr>
          <p:nvPr/>
        </p:nvSpPr>
        <p:spPr bwMode="auto">
          <a:xfrm>
            <a:off x="1101725" y="6175375"/>
            <a:ext cx="37496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35524" name="Text Box 4"/>
          <p:cNvSpPr txBox="1">
            <a:spLocks noChangeArrowheads="1"/>
          </p:cNvSpPr>
          <p:nvPr/>
        </p:nvSpPr>
        <p:spPr bwMode="auto">
          <a:xfrm>
            <a:off x="6740525" y="6099175"/>
            <a:ext cx="31400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sp>
        <p:nvSpPr>
          <p:cNvPr id="235525" name="Text Box 5"/>
          <p:cNvSpPr txBox="1">
            <a:spLocks noChangeArrowheads="1"/>
          </p:cNvSpPr>
          <p:nvPr/>
        </p:nvSpPr>
        <p:spPr bwMode="auto">
          <a:xfrm>
            <a:off x="5368925" y="6175375"/>
            <a:ext cx="4206875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1016000"/>
            <a:endParaRPr lang="en-US"/>
          </a:p>
        </p:txBody>
      </p:sp>
      <p:pic>
        <p:nvPicPr>
          <p:cNvPr id="235530" name="Picture 10" descr="1230"/>
          <p:cNvPicPr>
            <a:picLocks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55600" y="2132013"/>
            <a:ext cx="4646613" cy="3935412"/>
          </a:xfrm>
          <a:noFill/>
          <a:ln/>
        </p:spPr>
      </p:pic>
      <p:pic>
        <p:nvPicPr>
          <p:cNvPr id="235534" name="Picture 14" descr="tvap_1215"/>
          <p:cNvPicPr>
            <a:picLocks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54613" y="2132013"/>
            <a:ext cx="4573587" cy="3944937"/>
          </a:xfrm>
          <a:noFill/>
          <a:ln/>
        </p:spPr>
      </p:pic>
      <p:sp>
        <p:nvSpPr>
          <p:cNvPr id="235528" name="Line 8"/>
          <p:cNvSpPr>
            <a:spLocks noChangeShapeType="1"/>
          </p:cNvSpPr>
          <p:nvPr/>
        </p:nvSpPr>
        <p:spPr bwMode="auto">
          <a:xfrm flipV="1">
            <a:off x="3251200" y="2513013"/>
            <a:ext cx="2743200" cy="1066800"/>
          </a:xfrm>
          <a:prstGeom prst="line">
            <a:avLst/>
          </a:prstGeom>
          <a:noFill/>
          <a:ln w="9525">
            <a:solidFill>
              <a:srgbClr val="FF33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508000"/>
            <a:ext cx="8637587" cy="930275"/>
          </a:xfrm>
        </p:spPr>
        <p:txBody>
          <a:bodyPr/>
          <a:lstStyle/>
          <a:p>
            <a:r>
              <a:rPr lang="en-US" sz="4400" b="1"/>
              <a:t>Summary and Conclusions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354138"/>
            <a:ext cx="9394825" cy="5162550"/>
          </a:xfrm>
        </p:spPr>
        <p:txBody>
          <a:bodyPr/>
          <a:lstStyle/>
          <a:p>
            <a:r>
              <a:rPr lang="en-US" sz="3200"/>
              <a:t>GOES can effectively detect volcanic ash and show areal extent.</a:t>
            </a:r>
          </a:p>
          <a:p>
            <a:r>
              <a:rPr lang="en-US" sz="3200"/>
              <a:t>While the loss of the 12 um IR band is likely to degrade the overall volcanic ash detection capability somewhat, some case studies have shown that imagery from GOES-12 and its successors will prove to be an effective means of warning pilots of hazardous ash clouds in many situations. 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584200" y="6094413"/>
            <a:ext cx="9140825" cy="452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101565" tIns="50782" rIns="101565" bIns="50782">
            <a:spAutoFit/>
          </a:bodyPr>
          <a:lstStyle/>
          <a:p>
            <a:pPr defTabSz="1016000"/>
            <a:r>
              <a:rPr lang="en-US" sz="2300" b="1" i="1">
                <a:solidFill>
                  <a:srgbClr val="FFFF00"/>
                </a:solidFill>
                <a:latin typeface="Arial" charset="0"/>
                <a:hlinkClick r:id="rId3"/>
              </a:rPr>
              <a:t>http://www.orbit.nesdis.noaa.gov/smcd/opdb/aviation/volc.html</a:t>
            </a:r>
            <a:endParaRPr lang="en-US" sz="2300" b="1" i="1">
              <a:solidFill>
                <a:srgbClr val="FFFF00"/>
              </a:solidFill>
              <a:latin typeface="Arial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338138"/>
            <a:ext cx="8637587" cy="762000"/>
          </a:xfrm>
        </p:spPr>
        <p:txBody>
          <a:bodyPr/>
          <a:lstStyle/>
          <a:p>
            <a:r>
              <a:rPr lang="en-US" sz="4000"/>
              <a:t>References</a:t>
            </a: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1800" y="1141413"/>
            <a:ext cx="9310688" cy="575468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/>
              <a:t>Casadevall, T. J., 1992: Volcanic hazards and aviation safety: Lessons of the past decade. </a:t>
            </a:r>
            <a:r>
              <a:rPr lang="en-US" sz="2800" b="1" i="1"/>
              <a:t>Aviation Safety Journal</a:t>
            </a:r>
            <a:r>
              <a:rPr lang="en-US" sz="2800"/>
              <a:t>, Vol. 2, No. 3, Federal Aviation Administration, Washington, DC</a:t>
            </a:r>
          </a:p>
          <a:p>
            <a:pPr>
              <a:lnSpc>
                <a:spcPct val="90000"/>
              </a:lnSpc>
            </a:pPr>
            <a:r>
              <a:rPr lang="en-US" sz="2800"/>
              <a:t>Davies, M. A., and W. I. Rose, 1998: Evaluating GOES imagery for volcanic cloud observations at the Soufriere Hills volcano, Montserrat. </a:t>
            </a:r>
            <a:r>
              <a:rPr lang="en-US" sz="2800" b="1" i="1"/>
              <a:t>Amer. Geophys. Union Proc.</a:t>
            </a:r>
            <a:r>
              <a:rPr lang="en-US" sz="2800"/>
              <a:t>, in press.</a:t>
            </a:r>
          </a:p>
          <a:p>
            <a:pPr>
              <a:lnSpc>
                <a:spcPct val="90000"/>
              </a:lnSpc>
            </a:pPr>
            <a:r>
              <a:rPr lang="en-US" sz="2800"/>
              <a:t>Dean, K., S. Bowling, G. Shaw, and H. Tanaka, 1994: Satellite analysis of movement and characteristics of the Redoubt Volcano plume, January 8, 1990. </a:t>
            </a:r>
            <a:r>
              <a:rPr lang="en-US" sz="2800" b="1" i="1"/>
              <a:t>J. of Volcanology and Geothermal Research, </a:t>
            </a:r>
            <a:r>
              <a:rPr lang="en-US" sz="2800" b="1"/>
              <a:t>62</a:t>
            </a:r>
            <a:r>
              <a:rPr lang="en-US" sz="2800"/>
              <a:t>, 339-352.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338138"/>
            <a:ext cx="8637587" cy="762000"/>
          </a:xfrm>
        </p:spPr>
        <p:txBody>
          <a:bodyPr/>
          <a:lstStyle/>
          <a:p>
            <a:r>
              <a:rPr lang="en-US" sz="4000"/>
              <a:t>References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3863" y="1270000"/>
            <a:ext cx="9310687" cy="5754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800"/>
              <a:t>Ellrod, G.P. and B. Connell, 1999:  Improvements in Volcanic Ash Detection Using GOES Multi-spectral Image Data. Preprints, Conf. on Aviation, Range and Aerospace Meteorology, 10-15 January, 1999, Dallas, Texas, Amer. Meteor. Soc., Boston. </a:t>
            </a:r>
          </a:p>
          <a:p>
            <a:pPr>
              <a:lnSpc>
                <a:spcPct val="80000"/>
              </a:lnSpc>
            </a:pPr>
            <a:r>
              <a:rPr lang="en-US" sz="2800"/>
              <a:t>Ellrod, G.P. and A.J. Schreiner, 2004:  Volcanic ash detection and cloud top height estimates from the GOES-12 imager: Coping without a 12 micrometer infrared band. Geophys. Res. Letters, </a:t>
            </a:r>
            <a:r>
              <a:rPr lang="en-US" sz="2800" b="1"/>
              <a:t>31</a:t>
            </a:r>
            <a:r>
              <a:rPr lang="en-US" sz="2800"/>
              <a:t>, L15110, 11 August 2004. </a:t>
            </a:r>
          </a:p>
          <a:p>
            <a:pPr>
              <a:lnSpc>
                <a:spcPct val="80000"/>
              </a:lnSpc>
            </a:pPr>
            <a:r>
              <a:rPr lang="en-US" sz="2800"/>
              <a:t>Volz, F. E., 1973: Infrared optical constants of ammonium sulfate, Sahara dust, volcanic pumice and flyash. </a:t>
            </a:r>
            <a:r>
              <a:rPr lang="en-US" sz="2800" b="1" i="1"/>
              <a:t>Applied Optics,</a:t>
            </a:r>
            <a:r>
              <a:rPr lang="en-US" sz="2800"/>
              <a:t> </a:t>
            </a:r>
            <a:r>
              <a:rPr lang="en-US" sz="2800" b="1"/>
              <a:t>12</a:t>
            </a:r>
            <a:r>
              <a:rPr lang="en-US" sz="2800"/>
              <a:t>, 564-568.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Questions?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Thank You!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570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338138"/>
            <a:ext cx="8637587" cy="1270000"/>
          </a:xfrm>
          <a:noFill/>
          <a:ln/>
        </p:spPr>
        <p:txBody>
          <a:bodyPr lIns="99952" tIns="51975" rIns="99952" bIns="51975"/>
          <a:lstStyle/>
          <a:p>
            <a:pPr defTabSz="506413">
              <a:buClr>
                <a:srgbClr val="66FFFF"/>
              </a:buClr>
              <a:tabLst>
                <a:tab pos="0" algn="l"/>
                <a:tab pos="506413" algn="l"/>
                <a:tab pos="1012825" algn="l"/>
                <a:tab pos="1517650" algn="l"/>
                <a:tab pos="2024063" algn="l"/>
                <a:tab pos="2530475" algn="l"/>
                <a:tab pos="3036888" algn="l"/>
                <a:tab pos="3541713" algn="l"/>
                <a:tab pos="4048125" algn="l"/>
                <a:tab pos="4554538" algn="l"/>
                <a:tab pos="5060950" algn="l"/>
                <a:tab pos="5565775" algn="l"/>
                <a:tab pos="6072188" algn="l"/>
                <a:tab pos="6578600" algn="l"/>
                <a:tab pos="7085013" algn="l"/>
                <a:tab pos="7589838" algn="l"/>
                <a:tab pos="8096250" algn="l"/>
                <a:tab pos="8602663" algn="l"/>
                <a:tab pos="9109075" algn="l"/>
                <a:tab pos="9613900" algn="l"/>
                <a:tab pos="10120313" algn="l"/>
              </a:tabLst>
            </a:pPr>
            <a:r>
              <a:rPr lang="en-GB"/>
              <a:t>Background</a:t>
            </a:r>
            <a:r>
              <a:rPr lang="en-GB">
                <a:solidFill>
                  <a:srgbClr val="66FFFF"/>
                </a:solidFill>
              </a:rPr>
              <a:t> </a:t>
            </a:r>
          </a:p>
        </p:txBody>
      </p:sp>
      <p:sp>
        <p:nvSpPr>
          <p:cNvPr id="237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0413" y="1692275"/>
            <a:ext cx="8637587" cy="5505450"/>
          </a:xfrm>
          <a:ln/>
        </p:spPr>
        <p:txBody>
          <a:bodyPr lIns="99952" tIns="51975" rIns="99952" bIns="51975"/>
          <a:lstStyle/>
          <a:p>
            <a:pPr marL="373063" indent="-373063" defTabSz="506413"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tabLst>
                <a:tab pos="501650" algn="l"/>
                <a:tab pos="1009650" algn="l"/>
                <a:tab pos="1516063" algn="l"/>
                <a:tab pos="2019300" algn="l"/>
                <a:tab pos="2525713" algn="l"/>
                <a:tab pos="3032125" algn="l"/>
                <a:tab pos="3540125" algn="l"/>
                <a:tab pos="4043363" algn="l"/>
                <a:tab pos="4549775" algn="l"/>
                <a:tab pos="5056188" algn="l"/>
                <a:tab pos="5564188" algn="l"/>
                <a:tab pos="6067425" algn="l"/>
                <a:tab pos="6573838" algn="l"/>
                <a:tab pos="7080250" algn="l"/>
                <a:tab pos="7588250" algn="l"/>
                <a:tab pos="8091488" algn="l"/>
                <a:tab pos="8597900" algn="l"/>
                <a:tab pos="9104313" algn="l"/>
                <a:tab pos="9612313" algn="l"/>
                <a:tab pos="10118725" algn="l"/>
              </a:tabLst>
            </a:pPr>
            <a:r>
              <a:rPr lang="en-GB"/>
              <a:t>See VISIT lesson:</a:t>
            </a:r>
          </a:p>
          <a:p>
            <a:pPr marL="817563" lvl="1" indent="-311150" defTabSz="506413"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tabLst>
                <a:tab pos="501650" algn="l"/>
                <a:tab pos="1009650" algn="l"/>
                <a:tab pos="1516063" algn="l"/>
                <a:tab pos="2019300" algn="l"/>
                <a:tab pos="2525713" algn="l"/>
                <a:tab pos="3032125" algn="l"/>
                <a:tab pos="3540125" algn="l"/>
                <a:tab pos="4043363" algn="l"/>
                <a:tab pos="4549775" algn="l"/>
                <a:tab pos="5056188" algn="l"/>
                <a:tab pos="5564188" algn="l"/>
                <a:tab pos="6067425" algn="l"/>
                <a:tab pos="6573838" algn="l"/>
                <a:tab pos="7080250" algn="l"/>
                <a:tab pos="7588250" algn="l"/>
                <a:tab pos="8091488" algn="l"/>
                <a:tab pos="8597900" algn="l"/>
                <a:tab pos="9104313" algn="l"/>
                <a:tab pos="9612313" algn="l"/>
                <a:tab pos="10118725" algn="l"/>
              </a:tabLst>
            </a:pPr>
            <a:r>
              <a:rPr lang="en-GB"/>
              <a:t> “</a:t>
            </a:r>
            <a:r>
              <a:rPr lang="en-US"/>
              <a:t>The GOES 3.9 mm Channel”</a:t>
            </a:r>
          </a:p>
          <a:p>
            <a:pPr marL="1263650" lvl="2" indent="-250825" defTabSz="506413"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tabLst>
                <a:tab pos="501650" algn="l"/>
                <a:tab pos="1009650" algn="l"/>
                <a:tab pos="1516063" algn="l"/>
                <a:tab pos="2019300" algn="l"/>
                <a:tab pos="2525713" algn="l"/>
                <a:tab pos="3032125" algn="l"/>
                <a:tab pos="3540125" algn="l"/>
                <a:tab pos="4043363" algn="l"/>
                <a:tab pos="4549775" algn="l"/>
                <a:tab pos="5056188" algn="l"/>
                <a:tab pos="5564188" algn="l"/>
                <a:tab pos="6067425" algn="l"/>
                <a:tab pos="6573838" algn="l"/>
                <a:tab pos="7080250" algn="l"/>
                <a:tab pos="7588250" algn="l"/>
                <a:tab pos="8091488" algn="l"/>
                <a:tab pos="8597900" algn="l"/>
                <a:tab pos="9104313" algn="l"/>
                <a:tab pos="9612313" algn="l"/>
                <a:tab pos="10118725" algn="l"/>
              </a:tabLst>
            </a:pPr>
            <a:r>
              <a:rPr lang="en-US"/>
              <a:t> </a:t>
            </a:r>
            <a:r>
              <a:rPr lang="en-GB">
                <a:solidFill>
                  <a:srgbClr val="66FFFF"/>
                </a:solidFill>
              </a:rPr>
              <a:t>http://rammb.cira.colostate.edu/visit/3-9.html</a:t>
            </a:r>
          </a:p>
          <a:p>
            <a:pPr marL="373063" indent="-373063" defTabSz="506413"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tabLst>
                <a:tab pos="501650" algn="l"/>
                <a:tab pos="1009650" algn="l"/>
                <a:tab pos="1516063" algn="l"/>
                <a:tab pos="2019300" algn="l"/>
                <a:tab pos="2525713" algn="l"/>
                <a:tab pos="3032125" algn="l"/>
                <a:tab pos="3540125" algn="l"/>
                <a:tab pos="4043363" algn="l"/>
                <a:tab pos="4549775" algn="l"/>
                <a:tab pos="5056188" algn="l"/>
                <a:tab pos="5564188" algn="l"/>
                <a:tab pos="6067425" algn="l"/>
                <a:tab pos="6573838" algn="l"/>
                <a:tab pos="7080250" algn="l"/>
                <a:tab pos="7588250" algn="l"/>
                <a:tab pos="8091488" algn="l"/>
                <a:tab pos="8597900" algn="l"/>
                <a:tab pos="9104313" algn="l"/>
                <a:tab pos="9612313" algn="l"/>
                <a:tab pos="10118725" algn="l"/>
              </a:tabLst>
            </a:pPr>
            <a:endParaRPr lang="en-GB" sz="4000"/>
          </a:p>
          <a:p>
            <a:pPr marL="373063" indent="-373063" defTabSz="506413">
              <a:lnSpc>
                <a:spcPct val="80000"/>
              </a:lnSpc>
              <a:spcBef>
                <a:spcPts val="700"/>
              </a:spcBef>
              <a:buClr>
                <a:srgbClr val="FFFFFF"/>
              </a:buClr>
              <a:tabLst>
                <a:tab pos="501650" algn="l"/>
                <a:tab pos="1009650" algn="l"/>
                <a:tab pos="1516063" algn="l"/>
                <a:tab pos="2019300" algn="l"/>
                <a:tab pos="2525713" algn="l"/>
                <a:tab pos="3032125" algn="l"/>
                <a:tab pos="3540125" algn="l"/>
                <a:tab pos="4043363" algn="l"/>
                <a:tab pos="4549775" algn="l"/>
                <a:tab pos="5056188" algn="l"/>
                <a:tab pos="5564188" algn="l"/>
                <a:tab pos="6067425" algn="l"/>
                <a:tab pos="6573838" algn="l"/>
                <a:tab pos="7080250" algn="l"/>
                <a:tab pos="7588250" algn="l"/>
                <a:tab pos="8091488" algn="l"/>
                <a:tab pos="8597900" algn="l"/>
                <a:tab pos="9104313" algn="l"/>
                <a:tab pos="9612313" algn="l"/>
                <a:tab pos="10118725" algn="l"/>
              </a:tabLst>
            </a:pPr>
            <a:endParaRPr lang="en-GB" sz="400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760413" y="676275"/>
            <a:ext cx="8637587" cy="931863"/>
          </a:xfrm>
        </p:spPr>
        <p:txBody>
          <a:bodyPr/>
          <a:lstStyle/>
          <a:p>
            <a:r>
              <a:rPr lang="en-US" sz="4000" b="1"/>
              <a:t>Introduction</a:t>
            </a:r>
          </a:p>
        </p:txBody>
      </p:sp>
      <p:sp>
        <p:nvSpPr>
          <p:cNvPr id="207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6275" y="1524000"/>
            <a:ext cx="9142413" cy="47386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3200"/>
              <a:t>Volcanic ash represents a serious hazard to high altitude jet aircraft along major air routes adjacent to active volcanoes. </a:t>
            </a:r>
          </a:p>
          <a:p>
            <a:pPr>
              <a:lnSpc>
                <a:spcPct val="80000"/>
              </a:lnSpc>
            </a:pPr>
            <a:r>
              <a:rPr lang="en-US" sz="3200"/>
              <a:t>In addition to damaging the leading edge surfaces of aircraft, ash ingested into jet engines results in loss of performance, and possibly complete shutdown. </a:t>
            </a:r>
          </a:p>
          <a:p>
            <a:pPr>
              <a:lnSpc>
                <a:spcPct val="80000"/>
              </a:lnSpc>
            </a:pPr>
            <a:r>
              <a:rPr lang="en-US" sz="3200"/>
              <a:t>The continued increase in international air traffic will lead to a higher likelihood of volcanic ash encounters.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title"/>
          </p:nvPr>
        </p:nvSpPr>
        <p:spPr>
          <a:xfrm>
            <a:off x="812800" y="303213"/>
            <a:ext cx="8637588" cy="1270000"/>
          </a:xfrm>
        </p:spPr>
        <p:txBody>
          <a:bodyPr/>
          <a:lstStyle/>
          <a:p>
            <a:pPr defTabSz="914400"/>
            <a:r>
              <a:rPr lang="en-US" sz="4500" b="1"/>
              <a:t>Introduction</a:t>
            </a:r>
            <a:endParaRPr lang="en-US" sz="4500"/>
          </a:p>
        </p:txBody>
      </p:sp>
      <p:pic>
        <p:nvPicPr>
          <p:cNvPr id="193540" name="Picture 4" descr="1238093275_ak231"/>
          <p:cNvPicPr>
            <a:picLocks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927600" y="1674813"/>
            <a:ext cx="4740275" cy="4062412"/>
          </a:xfrm>
          <a:noFill/>
          <a:ln/>
        </p:spPr>
      </p:pic>
      <p:sp>
        <p:nvSpPr>
          <p:cNvPr id="193541" name="Text Box 5"/>
          <p:cNvSpPr txBox="1">
            <a:spLocks noChangeArrowheads="1"/>
          </p:cNvSpPr>
          <p:nvPr/>
        </p:nvSpPr>
        <p:spPr bwMode="auto">
          <a:xfrm>
            <a:off x="4775200" y="5789613"/>
            <a:ext cx="5191125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572" tIns="50786" rIns="101572" bIns="50786">
            <a:spAutoFit/>
          </a:bodyPr>
          <a:lstStyle/>
          <a:p>
            <a:pPr defTabSz="1016000" eaLnBrk="0" hangingPunct="0"/>
            <a:r>
              <a:rPr lang="en-US" sz="2200">
                <a:solidFill>
                  <a:schemeClr val="bg1"/>
                </a:solidFill>
              </a:rPr>
              <a:t>Mt. Redoubt, AK 1750 UTC 26 March 2009</a:t>
            </a:r>
          </a:p>
        </p:txBody>
      </p:sp>
      <p:grpSp>
        <p:nvGrpSpPr>
          <p:cNvPr id="193542" name="Group 2"/>
          <p:cNvGrpSpPr>
            <a:grpSpLocks noChangeAspect="1"/>
          </p:cNvGrpSpPr>
          <p:nvPr/>
        </p:nvGrpSpPr>
        <p:grpSpPr bwMode="auto">
          <a:xfrm>
            <a:off x="355600" y="1674813"/>
            <a:ext cx="4494213" cy="4089400"/>
            <a:chOff x="5040" y="4512"/>
            <a:chExt cx="3017" cy="1991"/>
          </a:xfrm>
        </p:grpSpPr>
        <p:pic>
          <p:nvPicPr>
            <p:cNvPr id="193543" name="Picture 3" descr="plan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40" y="4512"/>
              <a:ext cx="3017" cy="19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3544" name="Text Box 4"/>
            <p:cNvSpPr txBox="1">
              <a:spLocks noChangeAspect="1" noChangeArrowheads="1"/>
            </p:cNvSpPr>
            <p:nvPr/>
          </p:nvSpPr>
          <p:spPr bwMode="auto">
            <a:xfrm>
              <a:off x="5040" y="4560"/>
              <a:ext cx="2975" cy="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572" tIns="50786" rIns="101572" bIns="50786">
              <a:spAutoFit/>
            </a:bodyPr>
            <a:lstStyle/>
            <a:p>
              <a:pPr defTabSz="1016000" eaLnBrk="0" hangingPunct="0">
                <a:spcBef>
                  <a:spcPct val="50000"/>
                </a:spcBef>
              </a:pPr>
              <a:r>
                <a:rPr lang="en-US" sz="2000" b="1">
                  <a:solidFill>
                    <a:srgbClr val="002914"/>
                  </a:solidFill>
                  <a:latin typeface="Arial" charset="0"/>
                  <a:ea typeface="ＭＳ Ｐゴシック" pitchFamily="34" charset="-128"/>
                </a:rPr>
                <a:t>From: FAA Aviation Safety Journal Vol. 2 (3)</a:t>
              </a:r>
            </a:p>
          </p:txBody>
        </p:sp>
      </p:grpSp>
      <p:sp>
        <p:nvSpPr>
          <p:cNvPr id="193545" name="Text Box 9"/>
          <p:cNvSpPr txBox="1">
            <a:spLocks noChangeArrowheads="1"/>
          </p:cNvSpPr>
          <p:nvPr/>
        </p:nvSpPr>
        <p:spPr bwMode="auto">
          <a:xfrm>
            <a:off x="4851400" y="6094413"/>
            <a:ext cx="4921250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101572" tIns="50786" rIns="101572" bIns="50786">
            <a:spAutoFit/>
          </a:bodyPr>
          <a:lstStyle/>
          <a:p>
            <a:pPr defTabSz="1016000" eaLnBrk="0" hangingPunct="0"/>
            <a:r>
              <a:rPr lang="en-US" sz="2000">
                <a:solidFill>
                  <a:schemeClr val="bg1"/>
                </a:solidFill>
              </a:rPr>
              <a:t>Taken from Diamond Ridge near Homer, AK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193547" name="Text Box 11"/>
          <p:cNvSpPr txBox="1">
            <a:spLocks noChangeArrowheads="1"/>
          </p:cNvSpPr>
          <p:nvPr/>
        </p:nvSpPr>
        <p:spPr bwMode="auto">
          <a:xfrm>
            <a:off x="263525" y="5794375"/>
            <a:ext cx="45466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1016000"/>
            <a:r>
              <a:rPr lang="en-US">
                <a:solidFill>
                  <a:schemeClr val="bg1"/>
                </a:solidFill>
              </a:rPr>
              <a:t>Volcanic ash damage to aircraft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379413"/>
            <a:ext cx="8637588" cy="1270000"/>
          </a:xfrm>
        </p:spPr>
        <p:txBody>
          <a:bodyPr/>
          <a:lstStyle/>
          <a:p>
            <a:pPr defTabSz="914400"/>
            <a:r>
              <a:rPr lang="en-US" sz="3600" b="1"/>
              <a:t>Application of IR Data</a:t>
            </a:r>
            <a:endParaRPr lang="en-US" sz="4500"/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98613"/>
            <a:ext cx="8637588" cy="4570412"/>
          </a:xfrm>
        </p:spPr>
        <p:txBody>
          <a:bodyPr/>
          <a:lstStyle/>
          <a:p>
            <a:pPr marL="342900" indent="-342900" defTabSz="914400"/>
            <a:r>
              <a:rPr lang="en-US" sz="2400"/>
              <a:t>Band 5 (12um) is not as transparent as band 4 (11um), with absorption due to low level moisture resulting in slightly cooler brightness temperatures than in band 4 (Ellrod and Connell 1999). </a:t>
            </a:r>
          </a:p>
          <a:p>
            <a:pPr marL="342900" indent="-342900" defTabSz="914400"/>
            <a:r>
              <a:rPr lang="en-US" sz="2400"/>
              <a:t>The reverse absorption effect has been found for volcanic aerosols and ash (Volz 1973), resulting in slightly warmer brightness temperatures in band 5 than in band 4. </a:t>
            </a:r>
          </a:p>
          <a:p>
            <a:pPr marL="342900" indent="-342900" defTabSz="914400"/>
            <a:r>
              <a:rPr lang="en-US" sz="2400"/>
              <a:t>Band 2 (3.9 um) is also a window channel with very little moisture absorption that is very sensitive to heat sources (such as fires or volcanoes), and can also provide information about cloud phase.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379413"/>
            <a:ext cx="8637588" cy="1270000"/>
          </a:xfrm>
        </p:spPr>
        <p:txBody>
          <a:bodyPr/>
          <a:lstStyle/>
          <a:p>
            <a:pPr defTabSz="914400"/>
            <a:r>
              <a:rPr lang="en-US" sz="3600" b="1"/>
              <a:t>Application of IR Data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98613"/>
            <a:ext cx="8637588" cy="4570412"/>
          </a:xfrm>
        </p:spPr>
        <p:txBody>
          <a:bodyPr/>
          <a:lstStyle/>
          <a:p>
            <a:pPr marL="342900" indent="-342900" defTabSz="914400"/>
            <a:r>
              <a:rPr lang="en-US" sz="2800"/>
              <a:t>Even in bright daytime scenes, ash clouds stand out against the background if they are sufficiently dense (Ellrod and Schreiner 2004).</a:t>
            </a:r>
          </a:p>
          <a:p>
            <a:pPr marL="342900" indent="-342900" defTabSz="914400"/>
            <a:r>
              <a:rPr lang="en-US" sz="2800"/>
              <a:t>Volcanic ash is clearly distinguishable from cirrus, mid-level clouds, and oceans. </a:t>
            </a:r>
          </a:p>
          <a:p>
            <a:pPr marL="342900" indent="-342900" defTabSz="914400"/>
            <a:r>
              <a:rPr lang="en-US" sz="2800"/>
              <a:t>If only thermal IR data are used, the ash would be virtually indistinguishable from other cloud types in the region due to similar brightness temperatures.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227013"/>
            <a:ext cx="8637588" cy="1270000"/>
          </a:xfrm>
        </p:spPr>
        <p:txBody>
          <a:bodyPr/>
          <a:lstStyle/>
          <a:p>
            <a:pPr defTabSz="914400"/>
            <a:r>
              <a:rPr lang="en-US" sz="4000" b="1"/>
              <a:t>Detection Technique</a:t>
            </a:r>
            <a:r>
              <a:rPr lang="en-US"/>
              <a:t> 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446213"/>
            <a:ext cx="8637588" cy="4570412"/>
          </a:xfrm>
        </p:spPr>
        <p:txBody>
          <a:bodyPr/>
          <a:lstStyle/>
          <a:p>
            <a:pPr marL="342900" indent="-342900" defTabSz="914400"/>
            <a:r>
              <a:rPr lang="en-US" sz="3200" b="1"/>
              <a:t>GOES-West Detection Algorithm (Ellrod and Connell 1999):</a:t>
            </a:r>
          </a:p>
          <a:p>
            <a:pPr marL="342900" indent="-342900" defTabSz="914400"/>
            <a:r>
              <a:rPr lang="en-US" sz="3200"/>
              <a:t>B = C + m (T5 - T4) + (T2 - T4)</a:t>
            </a:r>
          </a:p>
          <a:p>
            <a:pPr marL="342900" indent="-342900" defTabSz="914400"/>
            <a:r>
              <a:rPr lang="en-US" sz="3200"/>
              <a:t>where B is output brightness temperature (K), C is a constant, m is a scaling factor, and T2, T4, T5 are the brightness temperatures (K) for bands 2, 4 and 5 respectively. The T5 - T4 difference is used since it results in a positive value for volcanic ash.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>
          <a:xfrm>
            <a:off x="736600" y="227013"/>
            <a:ext cx="8637588" cy="1270000"/>
          </a:xfrm>
        </p:spPr>
        <p:txBody>
          <a:bodyPr/>
          <a:lstStyle/>
          <a:p>
            <a:pPr defTabSz="914400"/>
            <a:r>
              <a:rPr lang="en-US" sz="4000" b="1"/>
              <a:t>Detection Technique</a:t>
            </a:r>
            <a:r>
              <a:rPr lang="en-US"/>
              <a:t> 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6600" y="1522413"/>
            <a:ext cx="8637588" cy="4570412"/>
          </a:xfrm>
        </p:spPr>
        <p:txBody>
          <a:bodyPr/>
          <a:lstStyle/>
          <a:p>
            <a:pPr marL="342900" indent="-342900" defTabSz="914400">
              <a:lnSpc>
                <a:spcPct val="90000"/>
              </a:lnSpc>
            </a:pPr>
            <a:r>
              <a:rPr lang="en-US" sz="2800" b="1"/>
              <a:t>GOES-East Detection Algorithm (Ellrod and Schreiner 2004):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800"/>
              <a:t>B=5(T2-1.5T4 + 1.5T6)-230 or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800"/>
              <a:t>B=5(DT)-230</a:t>
            </a:r>
          </a:p>
          <a:p>
            <a:pPr marL="342900" indent="-342900" defTabSz="914400">
              <a:lnSpc>
                <a:spcPct val="90000"/>
              </a:lnSpc>
            </a:pPr>
            <a:r>
              <a:rPr lang="en-US" sz="2800"/>
              <a:t>where T6 is band 6 brightness temperature.  DT values between 230 and 300 are scaled to output brightness counts between 0 and 255. Values of B that are large relative to surrounding clouds and terrain represent volcanic ash.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6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0160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4358</TotalTime>
  <Words>1306</Words>
  <Application>Microsoft Office PowerPoint</Application>
  <PresentationFormat>Custom</PresentationFormat>
  <Paragraphs>114</Paragraphs>
  <Slides>25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Times New Roman</vt:lpstr>
      <vt:lpstr>Verdana</vt:lpstr>
      <vt:lpstr>Arial</vt:lpstr>
      <vt:lpstr>ＭＳ Ｐゴシック</vt:lpstr>
      <vt:lpstr>Default Design</vt:lpstr>
      <vt:lpstr>Volcanic Ash Detection Using GOES</vt:lpstr>
      <vt:lpstr>Outline</vt:lpstr>
      <vt:lpstr>Background </vt:lpstr>
      <vt:lpstr>Introduction</vt:lpstr>
      <vt:lpstr>Introduction</vt:lpstr>
      <vt:lpstr>Application of IR Data</vt:lpstr>
      <vt:lpstr>Application of IR Data</vt:lpstr>
      <vt:lpstr>Detection Technique </vt:lpstr>
      <vt:lpstr>Detection Technique </vt:lpstr>
      <vt:lpstr>Detection Technique </vt:lpstr>
      <vt:lpstr>Detection Technique </vt:lpstr>
      <vt:lpstr>Volcanic Ash Detection: GOES Products   </vt:lpstr>
      <vt:lpstr>Volcanic Ash Detection: User Example   </vt:lpstr>
      <vt:lpstr>Limitations</vt:lpstr>
      <vt:lpstr>Limitations</vt:lpstr>
      <vt:lpstr>Case Studies/Exercises</vt:lpstr>
      <vt:lpstr>Case 1:  Redoubt, Alaska 26 March 2009</vt:lpstr>
      <vt:lpstr>Case 2: Soufriere Hills, West Indies, 10 January 2009 </vt:lpstr>
      <vt:lpstr>0615Z Observation</vt:lpstr>
      <vt:lpstr>1230Z Forecast</vt:lpstr>
      <vt:lpstr>Summary and Conclusions</vt:lpstr>
      <vt:lpstr>References</vt:lpstr>
      <vt:lpstr>References</vt:lpstr>
      <vt:lpstr>Questions?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Detection of Hazardous Fog at Night Using Data From Meteorological Satellites and Surface Reporting Stations</dc:title>
  <dc:creator>Valued Gateway Client</dc:creator>
  <cp:lastModifiedBy>braun</cp:lastModifiedBy>
  <cp:revision>208</cp:revision>
  <dcterms:created xsi:type="dcterms:W3CDTF">2004-03-11T16:56:34Z</dcterms:created>
  <dcterms:modified xsi:type="dcterms:W3CDTF">2010-01-19T17:44:03Z</dcterms:modified>
</cp:coreProperties>
</file>